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Roboto" panose="02000000000000000000" pitchFamily="2" charset="0"/>
      <p:regular r:id="rId11"/>
      <p:bold r:id="rId12"/>
    </p:embeddedFont>
    <p:embeddedFont>
      <p:font typeface="Roboto Bold" panose="02000000000000000000" pitchFamily="2" charset="0"/>
      <p:bold r:id="rId13"/>
    </p:embeddedFont>
    <p:embeddedFont>
      <p:font typeface="Roboto Medium" panose="02000000000000000000" pitchFamily="2" charset="0"/>
      <p:regular r:id="rId14"/>
    </p:embeddedFont>
    <p:embeddedFont>
      <p:font typeface="Roboto Slab"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ikamanikandan45@outlook.com" userId="5045e48c06dd5541" providerId="LiveId" clId="{126B8863-A058-4571-8C1D-842C5089A5E7}"/>
    <pc:docChg chg="modSld">
      <pc:chgData name="deepikamanikandan45@outlook.com" userId="5045e48c06dd5541" providerId="LiveId" clId="{126B8863-A058-4571-8C1D-842C5089A5E7}" dt="2024-11-21T07:20:05.339" v="24" actId="14100"/>
      <pc:docMkLst>
        <pc:docMk/>
      </pc:docMkLst>
      <pc:sldChg chg="addSp modSp mod">
        <pc:chgData name="deepikamanikandan45@outlook.com" userId="5045e48c06dd5541" providerId="LiveId" clId="{126B8863-A058-4571-8C1D-842C5089A5E7}" dt="2024-11-21T07:20:05.339" v="24" actId="14100"/>
        <pc:sldMkLst>
          <pc:docMk/>
          <pc:sldMk cId="0" sldId="256"/>
        </pc:sldMkLst>
        <pc:spChg chg="add mod">
          <ac:chgData name="deepikamanikandan45@outlook.com" userId="5045e48c06dd5541" providerId="LiveId" clId="{126B8863-A058-4571-8C1D-842C5089A5E7}" dt="2024-11-21T07:20:05.339" v="24" actId="14100"/>
          <ac:spMkLst>
            <pc:docMk/>
            <pc:sldMk cId="0" sldId="256"/>
            <ac:spMk id="8" creationId="{BBD205AA-1E9F-F95B-16CB-7E62F2E7BF47}"/>
          </ac:spMkLst>
        </pc:spChg>
      </pc:sldChg>
      <pc:sldChg chg="addSp modSp mod">
        <pc:chgData name="deepikamanikandan45@outlook.com" userId="5045e48c06dd5541" providerId="LiveId" clId="{126B8863-A058-4571-8C1D-842C5089A5E7}" dt="2024-11-21T07:18:03.500" v="5" actId="208"/>
        <pc:sldMkLst>
          <pc:docMk/>
          <pc:sldMk cId="0" sldId="257"/>
        </pc:sldMkLst>
        <pc:spChg chg="add mod">
          <ac:chgData name="deepikamanikandan45@outlook.com" userId="5045e48c06dd5541" providerId="LiveId" clId="{126B8863-A058-4571-8C1D-842C5089A5E7}" dt="2024-11-21T07:18:03.500" v="5" actId="208"/>
          <ac:spMkLst>
            <pc:docMk/>
            <pc:sldMk cId="0" sldId="257"/>
            <ac:spMk id="5" creationId="{3E55552D-3128-B56D-B2B5-403DF4969384}"/>
          </ac:spMkLst>
        </pc:spChg>
      </pc:sldChg>
      <pc:sldChg chg="addSp modSp mod">
        <pc:chgData name="deepikamanikandan45@outlook.com" userId="5045e48c06dd5541" providerId="LiveId" clId="{126B8863-A058-4571-8C1D-842C5089A5E7}" dt="2024-11-21T07:18:27.571" v="8" actId="208"/>
        <pc:sldMkLst>
          <pc:docMk/>
          <pc:sldMk cId="0" sldId="259"/>
        </pc:sldMkLst>
        <pc:spChg chg="add mod">
          <ac:chgData name="deepikamanikandan45@outlook.com" userId="5045e48c06dd5541" providerId="LiveId" clId="{126B8863-A058-4571-8C1D-842C5089A5E7}" dt="2024-11-21T07:18:27.571" v="8" actId="208"/>
          <ac:spMkLst>
            <pc:docMk/>
            <pc:sldMk cId="0" sldId="259"/>
            <ac:spMk id="9" creationId="{9C147207-C0DE-3DCF-A036-5B57B5ADC4C8}"/>
          </ac:spMkLst>
        </pc:spChg>
      </pc:sldChg>
      <pc:sldChg chg="addSp modSp mod">
        <pc:chgData name="deepikamanikandan45@outlook.com" userId="5045e48c06dd5541" providerId="LiveId" clId="{126B8863-A058-4571-8C1D-842C5089A5E7}" dt="2024-11-21T07:18:49.983" v="11" actId="208"/>
        <pc:sldMkLst>
          <pc:docMk/>
          <pc:sldMk cId="0" sldId="260"/>
        </pc:sldMkLst>
        <pc:spChg chg="add mod">
          <ac:chgData name="deepikamanikandan45@outlook.com" userId="5045e48c06dd5541" providerId="LiveId" clId="{126B8863-A058-4571-8C1D-842C5089A5E7}" dt="2024-11-21T07:18:49.983" v="11" actId="208"/>
          <ac:spMkLst>
            <pc:docMk/>
            <pc:sldMk cId="0" sldId="260"/>
            <ac:spMk id="5" creationId="{BA7D8974-F908-C597-81CA-4314EF50443E}"/>
          </ac:spMkLst>
        </pc:spChg>
      </pc:sldChg>
      <pc:sldChg chg="addSp modSp mod">
        <pc:chgData name="deepikamanikandan45@outlook.com" userId="5045e48c06dd5541" providerId="LiveId" clId="{126B8863-A058-4571-8C1D-842C5089A5E7}" dt="2024-11-21T07:19:09.407" v="14" actId="208"/>
        <pc:sldMkLst>
          <pc:docMk/>
          <pc:sldMk cId="0" sldId="261"/>
        </pc:sldMkLst>
        <pc:spChg chg="add mod">
          <ac:chgData name="deepikamanikandan45@outlook.com" userId="5045e48c06dd5541" providerId="LiveId" clId="{126B8863-A058-4571-8C1D-842C5089A5E7}" dt="2024-11-21T07:19:09.407" v="14" actId="208"/>
          <ac:spMkLst>
            <pc:docMk/>
            <pc:sldMk cId="0" sldId="261"/>
            <ac:spMk id="29" creationId="{89B6751B-4CF7-CB70-E5FD-0F2BF51FC23E}"/>
          </ac:spMkLst>
        </pc:spChg>
      </pc:sldChg>
      <pc:sldChg chg="modSp mod">
        <pc:chgData name="deepikamanikandan45@outlook.com" userId="5045e48c06dd5541" providerId="LiveId" clId="{126B8863-A058-4571-8C1D-842C5089A5E7}" dt="2024-11-21T07:19:43.944" v="22" actId="1035"/>
        <pc:sldMkLst>
          <pc:docMk/>
          <pc:sldMk cId="0" sldId="262"/>
        </pc:sldMkLst>
        <pc:picChg chg="mod">
          <ac:chgData name="deepikamanikandan45@outlook.com" userId="5045e48c06dd5541" providerId="LiveId" clId="{126B8863-A058-4571-8C1D-842C5089A5E7}" dt="2024-11-21T07:19:43.944" v="22" actId="1035"/>
          <ac:picMkLst>
            <pc:docMk/>
            <pc:sldMk cId="0" sldId="262"/>
            <ac:picMk id="2" creationId="{00000000-0000-0000-0000-000000000000}"/>
          </ac:picMkLst>
        </pc:picChg>
      </pc:sldChg>
      <pc:sldChg chg="addSp modSp mod">
        <pc:chgData name="deepikamanikandan45@outlook.com" userId="5045e48c06dd5541" providerId="LiveId" clId="{126B8863-A058-4571-8C1D-842C5089A5E7}" dt="2024-11-21T07:19:28.355" v="17" actId="208"/>
        <pc:sldMkLst>
          <pc:docMk/>
          <pc:sldMk cId="0" sldId="263"/>
        </pc:sldMkLst>
        <pc:spChg chg="add mod">
          <ac:chgData name="deepikamanikandan45@outlook.com" userId="5045e48c06dd5541" providerId="LiveId" clId="{126B8863-A058-4571-8C1D-842C5089A5E7}" dt="2024-11-21T07:19:28.355" v="17" actId="208"/>
          <ac:spMkLst>
            <pc:docMk/>
            <pc:sldMk cId="0" sldId="263"/>
            <ac:spMk id="5" creationId="{3BDFB661-A802-F594-8CA4-065C45A64AB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665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14644"/>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3257B8"/>
                </a:solidFill>
                <a:latin typeface="Roboto Slab" pitchFamily="34" charset="0"/>
                <a:ea typeface="Roboto Slab" pitchFamily="34" charset="-122"/>
                <a:cs typeface="Roboto Slab" pitchFamily="34" charset="-120"/>
              </a:rPr>
              <a:t>Railway Reservation System</a:t>
            </a:r>
            <a:endParaRPr lang="en-US" sz="6150" dirty="0"/>
          </a:p>
        </p:txBody>
      </p:sp>
      <p:sp>
        <p:nvSpPr>
          <p:cNvPr id="4" name="Text 1"/>
          <p:cNvSpPr/>
          <p:nvPr/>
        </p:nvSpPr>
        <p:spPr>
          <a:xfrm>
            <a:off x="6280190" y="421124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Railway Reservation System is a software solution designed to streamline the process of booking train tickets. This system allows users to enter details such as their name, train number, seat number, and date of travel to book tickets efficiently.</a:t>
            </a:r>
            <a:endParaRPr lang="en-US" sz="1750" dirty="0"/>
          </a:p>
        </p:txBody>
      </p:sp>
      <p:sp>
        <p:nvSpPr>
          <p:cNvPr id="5" name="Shape 2"/>
          <p:cNvSpPr/>
          <p:nvPr/>
        </p:nvSpPr>
        <p:spPr>
          <a:xfrm>
            <a:off x="6280190" y="5934908"/>
            <a:ext cx="362903" cy="362903"/>
          </a:xfrm>
          <a:prstGeom prst="roundRect">
            <a:avLst>
              <a:gd name="adj" fmla="val 25194296"/>
            </a:avLst>
          </a:prstGeom>
          <a:solidFill>
            <a:srgbClr val="600298"/>
          </a:solidFill>
          <a:ln w="7620">
            <a:solidFill>
              <a:srgbClr val="FFFFFF"/>
            </a:solidFill>
            <a:prstDash val="solid"/>
          </a:ln>
        </p:spPr>
      </p:sp>
      <p:sp>
        <p:nvSpPr>
          <p:cNvPr id="6" name="Text 3"/>
          <p:cNvSpPr/>
          <p:nvPr/>
        </p:nvSpPr>
        <p:spPr>
          <a:xfrm>
            <a:off x="6386989" y="6067544"/>
            <a:ext cx="149185"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DM</a:t>
            </a:r>
            <a:endParaRPr lang="en-US" sz="750" dirty="0"/>
          </a:p>
        </p:txBody>
      </p:sp>
      <p:sp>
        <p:nvSpPr>
          <p:cNvPr id="7" name="Text 4"/>
          <p:cNvSpPr/>
          <p:nvPr/>
        </p:nvSpPr>
        <p:spPr>
          <a:xfrm>
            <a:off x="6756440" y="5918002"/>
            <a:ext cx="1828562" cy="396835"/>
          </a:xfrm>
          <a:prstGeom prst="rect">
            <a:avLst/>
          </a:prstGeom>
          <a:noFill/>
          <a:ln/>
        </p:spPr>
        <p:txBody>
          <a:bodyPr wrap="none" lIns="0" tIns="0" rIns="0" bIns="0" rtlCol="0" anchor="t"/>
          <a:lstStyle/>
          <a:p>
            <a:pPr marL="0" indent="0" algn="l">
              <a:lnSpc>
                <a:spcPts val="3100"/>
              </a:lnSpc>
              <a:buNone/>
            </a:pPr>
            <a:r>
              <a:rPr lang="en-US" sz="2200" b="1" dirty="0">
                <a:solidFill>
                  <a:srgbClr val="15213F"/>
                </a:solidFill>
                <a:latin typeface="Roboto Bold" pitchFamily="34" charset="0"/>
                <a:ea typeface="Roboto Bold" pitchFamily="34" charset="-122"/>
                <a:cs typeface="Roboto Bold" pitchFamily="34" charset="-120"/>
              </a:rPr>
              <a:t>by DEEPIKA M</a:t>
            </a:r>
            <a:endParaRPr lang="en-US" sz="2200" dirty="0"/>
          </a:p>
        </p:txBody>
      </p:sp>
      <p:sp>
        <p:nvSpPr>
          <p:cNvPr id="8" name="Rectangle 7">
            <a:extLst>
              <a:ext uri="{FF2B5EF4-FFF2-40B4-BE49-F238E27FC236}">
                <a16:creationId xmlns:a16="http://schemas.microsoft.com/office/drawing/2014/main" id="{BBD205AA-1E9F-F95B-16CB-7E62F2E7BF47}"/>
              </a:ext>
            </a:extLst>
          </p:cNvPr>
          <p:cNvSpPr/>
          <p:nvPr/>
        </p:nvSpPr>
        <p:spPr>
          <a:xfrm>
            <a:off x="12698569" y="7695127"/>
            <a:ext cx="1931831" cy="53447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017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Introduction</a:t>
            </a:r>
            <a:endParaRPr lang="en-US" sz="4450" dirty="0"/>
          </a:p>
        </p:txBody>
      </p:sp>
      <p:sp>
        <p:nvSpPr>
          <p:cNvPr id="4" name="Text 1"/>
          <p:cNvSpPr/>
          <p:nvPr/>
        </p:nvSpPr>
        <p:spPr>
          <a:xfrm>
            <a:off x="6280190" y="3369112"/>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railway network is a vital infrastructure for mass transportation, offering a cost-effective and efficient means of travel. With millions of passengers relying on trains daily, an efficient and user-friendly ticket booking system is essential. Traditional manual booking systems often suffer from inefficiencies, inaccuracies, and long processing times. To address these challenges, the Railway Reservation System was designed and implemented.</a:t>
            </a:r>
            <a:endParaRPr lang="en-US" sz="1750" dirty="0"/>
          </a:p>
        </p:txBody>
      </p:sp>
      <p:sp>
        <p:nvSpPr>
          <p:cNvPr id="5" name="Rectangle 4">
            <a:extLst>
              <a:ext uri="{FF2B5EF4-FFF2-40B4-BE49-F238E27FC236}">
                <a16:creationId xmlns:a16="http://schemas.microsoft.com/office/drawing/2014/main" id="{3E55552D-3128-B56D-B2B5-403DF4969384}"/>
              </a:ext>
            </a:extLst>
          </p:cNvPr>
          <p:cNvSpPr/>
          <p:nvPr/>
        </p:nvSpPr>
        <p:spPr>
          <a:xfrm>
            <a:off x="12878873" y="7791718"/>
            <a:ext cx="1674254" cy="32197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8660" y="781526"/>
            <a:ext cx="5062538" cy="632817"/>
          </a:xfrm>
          <a:prstGeom prst="rect">
            <a:avLst/>
          </a:prstGeom>
          <a:noFill/>
          <a:ln/>
        </p:spPr>
        <p:txBody>
          <a:bodyPr wrap="none" lIns="0" tIns="0" rIns="0" bIns="0" rtlCol="0" anchor="t"/>
          <a:lstStyle/>
          <a:p>
            <a:pPr marL="0" indent="0">
              <a:lnSpc>
                <a:spcPts val="4950"/>
              </a:lnSpc>
              <a:buNone/>
            </a:pPr>
            <a:r>
              <a:rPr lang="en-US" sz="3950" dirty="0">
                <a:solidFill>
                  <a:srgbClr val="3257B8"/>
                </a:solidFill>
                <a:latin typeface="Roboto Slab" pitchFamily="34" charset="0"/>
                <a:ea typeface="Roboto Slab" pitchFamily="34" charset="-122"/>
                <a:cs typeface="Roboto Slab" pitchFamily="34" charset="-120"/>
              </a:rPr>
              <a:t>Objectives</a:t>
            </a:r>
            <a:endParaRPr lang="en-US" sz="3950" dirty="0"/>
          </a:p>
        </p:txBody>
      </p:sp>
      <p:sp>
        <p:nvSpPr>
          <p:cNvPr id="4" name="Shape 1"/>
          <p:cNvSpPr/>
          <p:nvPr/>
        </p:nvSpPr>
        <p:spPr>
          <a:xfrm>
            <a:off x="708660" y="1945838"/>
            <a:ext cx="455533" cy="455533"/>
          </a:xfrm>
          <a:prstGeom prst="roundRect">
            <a:avLst>
              <a:gd name="adj" fmla="val 6668"/>
            </a:avLst>
          </a:prstGeom>
          <a:solidFill>
            <a:srgbClr val="E9ECF2"/>
          </a:solidFill>
          <a:ln/>
        </p:spPr>
      </p:sp>
      <p:sp>
        <p:nvSpPr>
          <p:cNvPr id="5" name="Text 2"/>
          <p:cNvSpPr/>
          <p:nvPr/>
        </p:nvSpPr>
        <p:spPr>
          <a:xfrm>
            <a:off x="873800" y="2021681"/>
            <a:ext cx="125254" cy="303728"/>
          </a:xfrm>
          <a:prstGeom prst="rect">
            <a:avLst/>
          </a:prstGeom>
          <a:noFill/>
          <a:ln/>
        </p:spPr>
        <p:txBody>
          <a:bodyPr wrap="none" lIns="0" tIns="0" rIns="0" bIns="0" rtlCol="0" anchor="t"/>
          <a:lstStyle/>
          <a:p>
            <a:pPr marL="0" indent="0" algn="ctr">
              <a:lnSpc>
                <a:spcPts val="2350"/>
              </a:lnSpc>
              <a:buNone/>
            </a:pPr>
            <a:r>
              <a:rPr lang="en-US" sz="2350" dirty="0">
                <a:solidFill>
                  <a:srgbClr val="15213F"/>
                </a:solidFill>
                <a:latin typeface="Roboto Slab" pitchFamily="34" charset="0"/>
                <a:ea typeface="Roboto Slab" pitchFamily="34" charset="-122"/>
                <a:cs typeface="Roboto Slab" pitchFamily="34" charset="-120"/>
              </a:rPr>
              <a:t>1</a:t>
            </a:r>
            <a:endParaRPr lang="en-US" sz="2350" dirty="0"/>
          </a:p>
        </p:txBody>
      </p:sp>
      <p:sp>
        <p:nvSpPr>
          <p:cNvPr id="6" name="Text 3"/>
          <p:cNvSpPr/>
          <p:nvPr/>
        </p:nvSpPr>
        <p:spPr>
          <a:xfrm>
            <a:off x="1366599" y="1945838"/>
            <a:ext cx="3104198" cy="632698"/>
          </a:xfrm>
          <a:prstGeom prst="rect">
            <a:avLst/>
          </a:prstGeom>
          <a:noFill/>
          <a:ln/>
        </p:spPr>
        <p:txBody>
          <a:bodyPr wrap="squar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Automation of Ticket Booking</a:t>
            </a:r>
            <a:endParaRPr lang="en-US" sz="1950" dirty="0"/>
          </a:p>
        </p:txBody>
      </p:sp>
      <p:sp>
        <p:nvSpPr>
          <p:cNvPr id="7" name="Text 4"/>
          <p:cNvSpPr/>
          <p:nvPr/>
        </p:nvSpPr>
        <p:spPr>
          <a:xfrm>
            <a:off x="1366599" y="2699980"/>
            <a:ext cx="3104198" cy="1943814"/>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To replace the manual ticket booking process with a computerized system that provides faster, more accurate, and efficient booking services for passengers.</a:t>
            </a:r>
            <a:endParaRPr lang="en-US" sz="1550" dirty="0"/>
          </a:p>
        </p:txBody>
      </p:sp>
      <p:sp>
        <p:nvSpPr>
          <p:cNvPr id="8" name="Shape 5"/>
          <p:cNvSpPr/>
          <p:nvPr/>
        </p:nvSpPr>
        <p:spPr>
          <a:xfrm>
            <a:off x="4673203" y="1945838"/>
            <a:ext cx="455533" cy="455533"/>
          </a:xfrm>
          <a:prstGeom prst="roundRect">
            <a:avLst>
              <a:gd name="adj" fmla="val 6668"/>
            </a:avLst>
          </a:prstGeom>
          <a:solidFill>
            <a:srgbClr val="E9ECF2"/>
          </a:solidFill>
          <a:ln/>
        </p:spPr>
      </p:sp>
      <p:sp>
        <p:nvSpPr>
          <p:cNvPr id="9" name="Text 6"/>
          <p:cNvSpPr/>
          <p:nvPr/>
        </p:nvSpPr>
        <p:spPr>
          <a:xfrm>
            <a:off x="4817031" y="2021681"/>
            <a:ext cx="167759" cy="303728"/>
          </a:xfrm>
          <a:prstGeom prst="rect">
            <a:avLst/>
          </a:prstGeom>
          <a:noFill/>
          <a:ln/>
        </p:spPr>
        <p:txBody>
          <a:bodyPr wrap="none" lIns="0" tIns="0" rIns="0" bIns="0" rtlCol="0" anchor="t"/>
          <a:lstStyle/>
          <a:p>
            <a:pPr marL="0" indent="0" algn="ctr">
              <a:lnSpc>
                <a:spcPts val="2350"/>
              </a:lnSpc>
              <a:buNone/>
            </a:pPr>
            <a:r>
              <a:rPr lang="en-US" sz="2350" dirty="0">
                <a:solidFill>
                  <a:srgbClr val="15213F"/>
                </a:solidFill>
                <a:latin typeface="Roboto Slab" pitchFamily="34" charset="0"/>
                <a:ea typeface="Roboto Slab" pitchFamily="34" charset="-122"/>
                <a:cs typeface="Roboto Slab" pitchFamily="34" charset="-120"/>
              </a:rPr>
              <a:t>2</a:t>
            </a:r>
            <a:endParaRPr lang="en-US" sz="2350" dirty="0"/>
          </a:p>
        </p:txBody>
      </p:sp>
      <p:sp>
        <p:nvSpPr>
          <p:cNvPr id="10" name="Text 7"/>
          <p:cNvSpPr/>
          <p:nvPr/>
        </p:nvSpPr>
        <p:spPr>
          <a:xfrm>
            <a:off x="5331143" y="1945838"/>
            <a:ext cx="2684145" cy="316349"/>
          </a:xfrm>
          <a:prstGeom prst="rect">
            <a:avLst/>
          </a:prstGeom>
          <a:noFill/>
          <a:ln/>
        </p:spPr>
        <p:txBody>
          <a:bodyPr wrap="non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Real-Time Availability</a:t>
            </a:r>
            <a:endParaRPr lang="en-US" sz="1950" dirty="0"/>
          </a:p>
        </p:txBody>
      </p:sp>
      <p:sp>
        <p:nvSpPr>
          <p:cNvPr id="11" name="Text 8"/>
          <p:cNvSpPr/>
          <p:nvPr/>
        </p:nvSpPr>
        <p:spPr>
          <a:xfrm>
            <a:off x="5331143" y="2383631"/>
            <a:ext cx="3104198" cy="1295876"/>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To enable users to check the real-time availability of trains, seats, and schedules for a hassle-free reservation experience.</a:t>
            </a:r>
            <a:endParaRPr lang="en-US" sz="1550" dirty="0"/>
          </a:p>
        </p:txBody>
      </p:sp>
      <p:sp>
        <p:nvSpPr>
          <p:cNvPr id="12" name="Shape 9"/>
          <p:cNvSpPr/>
          <p:nvPr/>
        </p:nvSpPr>
        <p:spPr>
          <a:xfrm>
            <a:off x="708660" y="5073968"/>
            <a:ext cx="455533" cy="455533"/>
          </a:xfrm>
          <a:prstGeom prst="roundRect">
            <a:avLst>
              <a:gd name="adj" fmla="val 6668"/>
            </a:avLst>
          </a:prstGeom>
          <a:solidFill>
            <a:srgbClr val="E9ECF2"/>
          </a:solidFill>
          <a:ln/>
        </p:spPr>
      </p:sp>
      <p:sp>
        <p:nvSpPr>
          <p:cNvPr id="13" name="Text 10"/>
          <p:cNvSpPr/>
          <p:nvPr/>
        </p:nvSpPr>
        <p:spPr>
          <a:xfrm>
            <a:off x="854393" y="5149810"/>
            <a:ext cx="164068" cy="303728"/>
          </a:xfrm>
          <a:prstGeom prst="rect">
            <a:avLst/>
          </a:prstGeom>
          <a:noFill/>
          <a:ln/>
        </p:spPr>
        <p:txBody>
          <a:bodyPr wrap="none" lIns="0" tIns="0" rIns="0" bIns="0" rtlCol="0" anchor="t"/>
          <a:lstStyle/>
          <a:p>
            <a:pPr marL="0" indent="0" algn="ctr">
              <a:lnSpc>
                <a:spcPts val="2350"/>
              </a:lnSpc>
              <a:buNone/>
            </a:pPr>
            <a:r>
              <a:rPr lang="en-US" sz="2350" dirty="0">
                <a:solidFill>
                  <a:srgbClr val="15213F"/>
                </a:solidFill>
                <a:latin typeface="Roboto Slab" pitchFamily="34" charset="0"/>
                <a:ea typeface="Roboto Slab" pitchFamily="34" charset="-122"/>
                <a:cs typeface="Roboto Slab" pitchFamily="34" charset="-120"/>
              </a:rPr>
              <a:t>3</a:t>
            </a:r>
            <a:endParaRPr lang="en-US" sz="2350" dirty="0"/>
          </a:p>
        </p:txBody>
      </p:sp>
      <p:sp>
        <p:nvSpPr>
          <p:cNvPr id="14" name="Text 11"/>
          <p:cNvSpPr/>
          <p:nvPr/>
        </p:nvSpPr>
        <p:spPr>
          <a:xfrm>
            <a:off x="1366599" y="5073968"/>
            <a:ext cx="3104198" cy="632698"/>
          </a:xfrm>
          <a:prstGeom prst="rect">
            <a:avLst/>
          </a:prstGeom>
          <a:noFill/>
          <a:ln/>
        </p:spPr>
        <p:txBody>
          <a:bodyPr wrap="squar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Data Integrity and Security</a:t>
            </a:r>
            <a:endParaRPr lang="en-US" sz="1950" dirty="0"/>
          </a:p>
        </p:txBody>
      </p:sp>
      <p:sp>
        <p:nvSpPr>
          <p:cNvPr id="15" name="Text 12"/>
          <p:cNvSpPr/>
          <p:nvPr/>
        </p:nvSpPr>
        <p:spPr>
          <a:xfrm>
            <a:off x="1366599" y="5828109"/>
            <a:ext cx="3104198" cy="1619845"/>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To ensure the secure handling of user data, booking records, and train schedules by implementing robust database management practices using MySQL.</a:t>
            </a:r>
            <a:endParaRPr lang="en-US" sz="1550" dirty="0"/>
          </a:p>
        </p:txBody>
      </p:sp>
      <p:sp>
        <p:nvSpPr>
          <p:cNvPr id="16" name="Shape 13"/>
          <p:cNvSpPr/>
          <p:nvPr/>
        </p:nvSpPr>
        <p:spPr>
          <a:xfrm>
            <a:off x="4673203" y="5073968"/>
            <a:ext cx="455533" cy="455533"/>
          </a:xfrm>
          <a:prstGeom prst="roundRect">
            <a:avLst>
              <a:gd name="adj" fmla="val 6668"/>
            </a:avLst>
          </a:prstGeom>
          <a:solidFill>
            <a:srgbClr val="E9ECF2"/>
          </a:solidFill>
          <a:ln/>
        </p:spPr>
      </p:sp>
      <p:sp>
        <p:nvSpPr>
          <p:cNvPr id="17" name="Text 14"/>
          <p:cNvSpPr/>
          <p:nvPr/>
        </p:nvSpPr>
        <p:spPr>
          <a:xfrm>
            <a:off x="4812863" y="5149810"/>
            <a:ext cx="176093" cy="303728"/>
          </a:xfrm>
          <a:prstGeom prst="rect">
            <a:avLst/>
          </a:prstGeom>
          <a:noFill/>
          <a:ln/>
        </p:spPr>
        <p:txBody>
          <a:bodyPr wrap="none" lIns="0" tIns="0" rIns="0" bIns="0" rtlCol="0" anchor="t"/>
          <a:lstStyle/>
          <a:p>
            <a:pPr marL="0" indent="0" algn="ctr">
              <a:lnSpc>
                <a:spcPts val="2350"/>
              </a:lnSpc>
              <a:buNone/>
            </a:pPr>
            <a:r>
              <a:rPr lang="en-US" sz="2350" dirty="0">
                <a:solidFill>
                  <a:srgbClr val="15213F"/>
                </a:solidFill>
                <a:latin typeface="Roboto Slab" pitchFamily="34" charset="0"/>
                <a:ea typeface="Roboto Slab" pitchFamily="34" charset="-122"/>
                <a:cs typeface="Roboto Slab" pitchFamily="34" charset="-120"/>
              </a:rPr>
              <a:t>4</a:t>
            </a:r>
            <a:endParaRPr lang="en-US" sz="2350" dirty="0"/>
          </a:p>
        </p:txBody>
      </p:sp>
      <p:sp>
        <p:nvSpPr>
          <p:cNvPr id="18" name="Text 15"/>
          <p:cNvSpPr/>
          <p:nvPr/>
        </p:nvSpPr>
        <p:spPr>
          <a:xfrm>
            <a:off x="5331143" y="5073968"/>
            <a:ext cx="2531269" cy="316349"/>
          </a:xfrm>
          <a:prstGeom prst="rect">
            <a:avLst/>
          </a:prstGeom>
          <a:noFill/>
          <a:ln/>
        </p:spPr>
        <p:txBody>
          <a:bodyPr wrap="none" lIns="0" tIns="0" rIns="0" bIns="0" rtlCol="0" anchor="t"/>
          <a:lstStyle/>
          <a:p>
            <a:pPr marL="0" indent="0">
              <a:lnSpc>
                <a:spcPts val="2450"/>
              </a:lnSpc>
              <a:buNone/>
            </a:pPr>
            <a:r>
              <a:rPr lang="en-US" sz="1950" dirty="0">
                <a:solidFill>
                  <a:srgbClr val="15213F"/>
                </a:solidFill>
                <a:latin typeface="Roboto Slab" pitchFamily="34" charset="0"/>
                <a:ea typeface="Roboto Slab" pitchFamily="34" charset="-122"/>
                <a:cs typeface="Roboto Slab" pitchFamily="34" charset="-120"/>
              </a:rPr>
              <a:t>Ease of Use</a:t>
            </a:r>
            <a:endParaRPr lang="en-US" sz="1950" dirty="0"/>
          </a:p>
        </p:txBody>
      </p:sp>
      <p:sp>
        <p:nvSpPr>
          <p:cNvPr id="19" name="Text 16"/>
          <p:cNvSpPr/>
          <p:nvPr/>
        </p:nvSpPr>
        <p:spPr>
          <a:xfrm>
            <a:off x="5331143" y="5511760"/>
            <a:ext cx="3104198" cy="1619845"/>
          </a:xfrm>
          <a:prstGeom prst="rect">
            <a:avLst/>
          </a:prstGeom>
          <a:noFill/>
          <a:ln/>
        </p:spPr>
        <p:txBody>
          <a:bodyPr wrap="square" lIns="0" tIns="0" rIns="0" bIns="0" rtlCol="0" anchor="t"/>
          <a:lstStyle/>
          <a:p>
            <a:pPr marL="0" indent="0">
              <a:lnSpc>
                <a:spcPts val="2550"/>
              </a:lnSpc>
              <a:buNone/>
            </a:pPr>
            <a:r>
              <a:rPr lang="en-US" sz="1550" dirty="0">
                <a:solidFill>
                  <a:srgbClr val="15213F"/>
                </a:solidFill>
                <a:latin typeface="Roboto" pitchFamily="34" charset="0"/>
                <a:ea typeface="Roboto" pitchFamily="34" charset="-122"/>
                <a:cs typeface="Roboto" pitchFamily="34" charset="-120"/>
              </a:rPr>
              <a:t>To design a user-friendly interface that simplifies the reservation process for users, requiring minimal technical expertise to navigate and operate.</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Modules</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Database Module</a:t>
            </a:r>
            <a:endParaRPr lang="en-US" sz="2200" dirty="0"/>
          </a:p>
        </p:txBody>
      </p:sp>
      <p:sp>
        <p:nvSpPr>
          <p:cNvPr id="4" name="Text 2"/>
          <p:cNvSpPr/>
          <p:nvPr/>
        </p:nvSpPr>
        <p:spPr>
          <a:xfrm>
            <a:off x="793790"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Manages all interactions with the database, establishing secure connections and executing queries for data storage and retrieval.</a:t>
            </a:r>
            <a:endParaRPr lang="en-US" sz="1750" dirty="0"/>
          </a:p>
        </p:txBody>
      </p:sp>
      <p:sp>
        <p:nvSpPr>
          <p:cNvPr id="5" name="Text 3"/>
          <p:cNvSpPr/>
          <p:nvPr/>
        </p:nvSpPr>
        <p:spPr>
          <a:xfrm>
            <a:off x="5332928" y="3452813"/>
            <a:ext cx="3663910"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Train Management Module</a:t>
            </a:r>
            <a:endParaRPr lang="en-US" sz="2200" dirty="0"/>
          </a:p>
        </p:txBody>
      </p:sp>
      <p:sp>
        <p:nvSpPr>
          <p:cNvPr id="6" name="Text 4"/>
          <p:cNvSpPr/>
          <p:nvPr/>
        </p:nvSpPr>
        <p:spPr>
          <a:xfrm>
            <a:off x="5332928"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Handles all operations related to train information, retrieving train schedules and other relevant details from the database for users to make informed choices.</a:t>
            </a:r>
            <a:endParaRPr lang="en-US" sz="1750" dirty="0"/>
          </a:p>
        </p:txBody>
      </p:sp>
      <p:sp>
        <p:nvSpPr>
          <p:cNvPr id="7" name="Text 5"/>
          <p:cNvSpPr/>
          <p:nvPr/>
        </p:nvSpPr>
        <p:spPr>
          <a:xfrm>
            <a:off x="9872067"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257B8"/>
                </a:solidFill>
                <a:latin typeface="Roboto Slab" pitchFamily="34" charset="0"/>
                <a:ea typeface="Roboto Slab" pitchFamily="34" charset="-122"/>
                <a:cs typeface="Roboto Slab" pitchFamily="34" charset="-120"/>
              </a:rPr>
              <a:t>Booking Module</a:t>
            </a:r>
            <a:endParaRPr lang="en-US" sz="2200" dirty="0"/>
          </a:p>
        </p:txBody>
      </p:sp>
      <p:sp>
        <p:nvSpPr>
          <p:cNvPr id="8" name="Text 6"/>
          <p:cNvSpPr/>
          <p:nvPr/>
        </p:nvSpPr>
        <p:spPr>
          <a:xfrm>
            <a:off x="9872067"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Captures user inputs and processes ticket bookings, validating the entered details and storing the booking information in the database.</a:t>
            </a:r>
            <a:endParaRPr lang="en-US" sz="1750" dirty="0"/>
          </a:p>
        </p:txBody>
      </p:sp>
      <p:sp>
        <p:nvSpPr>
          <p:cNvPr id="9" name="Rectangle 8">
            <a:extLst>
              <a:ext uri="{FF2B5EF4-FFF2-40B4-BE49-F238E27FC236}">
                <a16:creationId xmlns:a16="http://schemas.microsoft.com/office/drawing/2014/main" id="{9C147207-C0DE-3DCF-A036-5B57B5ADC4C8}"/>
              </a:ext>
            </a:extLst>
          </p:cNvPr>
          <p:cNvSpPr/>
          <p:nvPr/>
        </p:nvSpPr>
        <p:spPr>
          <a:xfrm>
            <a:off x="12904631" y="7798158"/>
            <a:ext cx="1629177" cy="3284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0162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Software Description</a:t>
            </a:r>
            <a:endParaRPr lang="en-US" sz="4450" dirty="0"/>
          </a:p>
        </p:txBody>
      </p:sp>
      <p:sp>
        <p:nvSpPr>
          <p:cNvPr id="4" name="Text 1"/>
          <p:cNvSpPr/>
          <p:nvPr/>
        </p:nvSpPr>
        <p:spPr>
          <a:xfrm>
            <a:off x="6280190" y="355056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Railway Reservation System is a Java-based software designed to automate the process of booking train tickets. It provides a user-friendly interface for entering booking details such as passenger name, train number, seat number, and travel date, while securely managing data in a MySQL database. The system ensures efficiency, accuracy, and convenience for both users and administrators.</a:t>
            </a:r>
            <a:endParaRPr lang="en-US" sz="1750" dirty="0"/>
          </a:p>
        </p:txBody>
      </p:sp>
      <p:sp>
        <p:nvSpPr>
          <p:cNvPr id="5" name="Rectangle 4">
            <a:extLst>
              <a:ext uri="{FF2B5EF4-FFF2-40B4-BE49-F238E27FC236}">
                <a16:creationId xmlns:a16="http://schemas.microsoft.com/office/drawing/2014/main" id="{BA7D8974-F908-C597-81CA-4314EF50443E}"/>
              </a:ext>
            </a:extLst>
          </p:cNvPr>
          <p:cNvSpPr/>
          <p:nvPr/>
        </p:nvSpPr>
        <p:spPr>
          <a:xfrm>
            <a:off x="12878873" y="7791718"/>
            <a:ext cx="1661375" cy="35416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5553"/>
          </a:xfrm>
          <a:prstGeom prst="rect">
            <a:avLst/>
          </a:prstGeom>
        </p:spPr>
      </p:pic>
      <p:sp>
        <p:nvSpPr>
          <p:cNvPr id="3" name="Text 0"/>
          <p:cNvSpPr/>
          <p:nvPr/>
        </p:nvSpPr>
        <p:spPr>
          <a:xfrm>
            <a:off x="6214824" y="572333"/>
            <a:ext cx="6784062" cy="650319"/>
          </a:xfrm>
          <a:prstGeom prst="rect">
            <a:avLst/>
          </a:prstGeom>
          <a:noFill/>
          <a:ln/>
        </p:spPr>
        <p:txBody>
          <a:bodyPr wrap="none" lIns="0" tIns="0" rIns="0" bIns="0" rtlCol="0" anchor="t"/>
          <a:lstStyle/>
          <a:p>
            <a:pPr marL="0" indent="0">
              <a:lnSpc>
                <a:spcPts val="5100"/>
              </a:lnSpc>
              <a:buNone/>
            </a:pPr>
            <a:r>
              <a:rPr lang="en-US" sz="4050" dirty="0">
                <a:solidFill>
                  <a:srgbClr val="3257B8"/>
                </a:solidFill>
                <a:latin typeface="Roboto Slab" pitchFamily="34" charset="0"/>
                <a:ea typeface="Roboto Slab" pitchFamily="34" charset="-122"/>
                <a:cs typeface="Roboto Slab" pitchFamily="34" charset="-120"/>
              </a:rPr>
              <a:t>Requirements and Analysis</a:t>
            </a:r>
            <a:endParaRPr lang="en-US" sz="4050" dirty="0"/>
          </a:p>
        </p:txBody>
      </p:sp>
      <p:sp>
        <p:nvSpPr>
          <p:cNvPr id="4" name="Shape 1"/>
          <p:cNvSpPr/>
          <p:nvPr/>
        </p:nvSpPr>
        <p:spPr>
          <a:xfrm>
            <a:off x="6214824" y="1534835"/>
            <a:ext cx="7687151" cy="6128385"/>
          </a:xfrm>
          <a:prstGeom prst="roundRect">
            <a:avLst>
              <a:gd name="adj" fmla="val 509"/>
            </a:avLst>
          </a:prstGeom>
          <a:noFill/>
          <a:ln w="7620">
            <a:solidFill>
              <a:srgbClr val="000000">
                <a:alpha val="8000"/>
              </a:srgbClr>
            </a:solidFill>
            <a:prstDash val="solid"/>
          </a:ln>
        </p:spPr>
      </p:sp>
      <p:sp>
        <p:nvSpPr>
          <p:cNvPr id="5" name="Shape 2"/>
          <p:cNvSpPr/>
          <p:nvPr/>
        </p:nvSpPr>
        <p:spPr>
          <a:xfrm>
            <a:off x="6222444" y="1542455"/>
            <a:ext cx="7671911" cy="597694"/>
          </a:xfrm>
          <a:prstGeom prst="rect">
            <a:avLst/>
          </a:prstGeom>
          <a:solidFill>
            <a:srgbClr val="FFFFFF">
              <a:alpha val="4000"/>
            </a:srgbClr>
          </a:solidFill>
          <a:ln/>
        </p:spPr>
      </p:sp>
      <p:sp>
        <p:nvSpPr>
          <p:cNvPr id="6" name="Text 3"/>
          <p:cNvSpPr/>
          <p:nvPr/>
        </p:nvSpPr>
        <p:spPr>
          <a:xfrm>
            <a:off x="6430566" y="1674852"/>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Operating System</a:t>
            </a:r>
            <a:endParaRPr lang="en-US" sz="1600" dirty="0"/>
          </a:p>
        </p:txBody>
      </p:sp>
      <p:sp>
        <p:nvSpPr>
          <p:cNvPr id="7" name="Text 4"/>
          <p:cNvSpPr/>
          <p:nvPr/>
        </p:nvSpPr>
        <p:spPr>
          <a:xfrm>
            <a:off x="10270331" y="1674852"/>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Windows, Linux, or macOS</a:t>
            </a:r>
            <a:endParaRPr lang="en-US" sz="1600" dirty="0"/>
          </a:p>
        </p:txBody>
      </p:sp>
      <p:sp>
        <p:nvSpPr>
          <p:cNvPr id="8" name="Shape 5"/>
          <p:cNvSpPr/>
          <p:nvPr/>
        </p:nvSpPr>
        <p:spPr>
          <a:xfrm>
            <a:off x="6222444" y="2140148"/>
            <a:ext cx="7671911" cy="597694"/>
          </a:xfrm>
          <a:prstGeom prst="rect">
            <a:avLst/>
          </a:prstGeom>
          <a:solidFill>
            <a:srgbClr val="000000">
              <a:alpha val="4000"/>
            </a:srgbClr>
          </a:solidFill>
          <a:ln/>
        </p:spPr>
      </p:sp>
      <p:sp>
        <p:nvSpPr>
          <p:cNvPr id="9" name="Text 6"/>
          <p:cNvSpPr/>
          <p:nvPr/>
        </p:nvSpPr>
        <p:spPr>
          <a:xfrm>
            <a:off x="6430566" y="2272546"/>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Java</a:t>
            </a:r>
            <a:endParaRPr lang="en-US" sz="1600" dirty="0"/>
          </a:p>
        </p:txBody>
      </p:sp>
      <p:sp>
        <p:nvSpPr>
          <p:cNvPr id="10" name="Text 7"/>
          <p:cNvSpPr/>
          <p:nvPr/>
        </p:nvSpPr>
        <p:spPr>
          <a:xfrm>
            <a:off x="10270331" y="2272546"/>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JDK 8 or higher</a:t>
            </a:r>
            <a:endParaRPr lang="en-US" sz="1600" dirty="0"/>
          </a:p>
        </p:txBody>
      </p:sp>
      <p:sp>
        <p:nvSpPr>
          <p:cNvPr id="11" name="Shape 8"/>
          <p:cNvSpPr/>
          <p:nvPr/>
        </p:nvSpPr>
        <p:spPr>
          <a:xfrm>
            <a:off x="6222444" y="2737842"/>
            <a:ext cx="7671911" cy="930593"/>
          </a:xfrm>
          <a:prstGeom prst="rect">
            <a:avLst/>
          </a:prstGeom>
          <a:solidFill>
            <a:srgbClr val="FFFFFF">
              <a:alpha val="4000"/>
            </a:srgbClr>
          </a:solidFill>
          <a:ln/>
        </p:spPr>
      </p:sp>
      <p:sp>
        <p:nvSpPr>
          <p:cNvPr id="12" name="Text 9"/>
          <p:cNvSpPr/>
          <p:nvPr/>
        </p:nvSpPr>
        <p:spPr>
          <a:xfrm>
            <a:off x="6430566" y="2870240"/>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Swing</a:t>
            </a:r>
            <a:endParaRPr lang="en-US" sz="1600" dirty="0"/>
          </a:p>
        </p:txBody>
      </p:sp>
      <p:sp>
        <p:nvSpPr>
          <p:cNvPr id="13" name="Text 10"/>
          <p:cNvSpPr/>
          <p:nvPr/>
        </p:nvSpPr>
        <p:spPr>
          <a:xfrm>
            <a:off x="10270331" y="2870240"/>
            <a:ext cx="3415903" cy="665798"/>
          </a:xfrm>
          <a:prstGeom prst="rect">
            <a:avLst/>
          </a:prstGeom>
          <a:noFill/>
          <a:ln/>
        </p:spPr>
        <p:txBody>
          <a:bodyPr wrap="squar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For creating the graphical user interface</a:t>
            </a:r>
            <a:endParaRPr lang="en-US" sz="1600" dirty="0"/>
          </a:p>
        </p:txBody>
      </p:sp>
      <p:sp>
        <p:nvSpPr>
          <p:cNvPr id="14" name="Shape 11"/>
          <p:cNvSpPr/>
          <p:nvPr/>
        </p:nvSpPr>
        <p:spPr>
          <a:xfrm>
            <a:off x="6222444" y="3668435"/>
            <a:ext cx="7671911" cy="930593"/>
          </a:xfrm>
          <a:prstGeom prst="rect">
            <a:avLst/>
          </a:prstGeom>
          <a:solidFill>
            <a:srgbClr val="000000">
              <a:alpha val="4000"/>
            </a:srgbClr>
          </a:solidFill>
          <a:ln/>
        </p:spPr>
      </p:sp>
      <p:sp>
        <p:nvSpPr>
          <p:cNvPr id="15" name="Text 12"/>
          <p:cNvSpPr/>
          <p:nvPr/>
        </p:nvSpPr>
        <p:spPr>
          <a:xfrm>
            <a:off x="6430566" y="3800832"/>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MySQL</a:t>
            </a:r>
            <a:endParaRPr lang="en-US" sz="1600" dirty="0"/>
          </a:p>
        </p:txBody>
      </p:sp>
      <p:sp>
        <p:nvSpPr>
          <p:cNvPr id="16" name="Text 13"/>
          <p:cNvSpPr/>
          <p:nvPr/>
        </p:nvSpPr>
        <p:spPr>
          <a:xfrm>
            <a:off x="10270331" y="3800832"/>
            <a:ext cx="3415903" cy="665798"/>
          </a:xfrm>
          <a:prstGeom prst="rect">
            <a:avLst/>
          </a:prstGeom>
          <a:noFill/>
          <a:ln/>
        </p:spPr>
        <p:txBody>
          <a:bodyPr wrap="squar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For the database management system (DBMS)</a:t>
            </a:r>
            <a:endParaRPr lang="en-US" sz="1600" dirty="0"/>
          </a:p>
        </p:txBody>
      </p:sp>
      <p:sp>
        <p:nvSpPr>
          <p:cNvPr id="17" name="Shape 14"/>
          <p:cNvSpPr/>
          <p:nvPr/>
        </p:nvSpPr>
        <p:spPr>
          <a:xfrm>
            <a:off x="6222444" y="4599027"/>
            <a:ext cx="7671911" cy="930593"/>
          </a:xfrm>
          <a:prstGeom prst="rect">
            <a:avLst/>
          </a:prstGeom>
          <a:solidFill>
            <a:srgbClr val="FFFFFF">
              <a:alpha val="4000"/>
            </a:srgbClr>
          </a:solidFill>
          <a:ln/>
        </p:spPr>
      </p:sp>
      <p:sp>
        <p:nvSpPr>
          <p:cNvPr id="18" name="Text 15"/>
          <p:cNvSpPr/>
          <p:nvPr/>
        </p:nvSpPr>
        <p:spPr>
          <a:xfrm>
            <a:off x="6430566" y="4731425"/>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PhpMyAdmin</a:t>
            </a:r>
            <a:endParaRPr lang="en-US" sz="1600" dirty="0"/>
          </a:p>
        </p:txBody>
      </p:sp>
      <p:sp>
        <p:nvSpPr>
          <p:cNvPr id="19" name="Text 16"/>
          <p:cNvSpPr/>
          <p:nvPr/>
        </p:nvSpPr>
        <p:spPr>
          <a:xfrm>
            <a:off x="10270331" y="4731425"/>
            <a:ext cx="3415903" cy="665798"/>
          </a:xfrm>
          <a:prstGeom prst="rect">
            <a:avLst/>
          </a:prstGeom>
          <a:noFill/>
          <a:ln/>
        </p:spPr>
        <p:txBody>
          <a:bodyPr wrap="squar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To manage the MySQL database through a web interface</a:t>
            </a:r>
            <a:endParaRPr lang="en-US" sz="1600" dirty="0"/>
          </a:p>
        </p:txBody>
      </p:sp>
      <p:sp>
        <p:nvSpPr>
          <p:cNvPr id="20" name="Shape 17"/>
          <p:cNvSpPr/>
          <p:nvPr/>
        </p:nvSpPr>
        <p:spPr>
          <a:xfrm>
            <a:off x="6222444" y="5529620"/>
            <a:ext cx="7671911" cy="597694"/>
          </a:xfrm>
          <a:prstGeom prst="rect">
            <a:avLst/>
          </a:prstGeom>
          <a:solidFill>
            <a:srgbClr val="000000">
              <a:alpha val="4000"/>
            </a:srgbClr>
          </a:solidFill>
          <a:ln/>
        </p:spPr>
      </p:sp>
      <p:sp>
        <p:nvSpPr>
          <p:cNvPr id="21" name="Text 18"/>
          <p:cNvSpPr/>
          <p:nvPr/>
        </p:nvSpPr>
        <p:spPr>
          <a:xfrm>
            <a:off x="6430566" y="5662017"/>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Processor</a:t>
            </a:r>
            <a:endParaRPr lang="en-US" sz="1600" dirty="0"/>
          </a:p>
        </p:txBody>
      </p:sp>
      <p:sp>
        <p:nvSpPr>
          <p:cNvPr id="22" name="Text 19"/>
          <p:cNvSpPr/>
          <p:nvPr/>
        </p:nvSpPr>
        <p:spPr>
          <a:xfrm>
            <a:off x="10270331" y="5662017"/>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Dual-core processor (or higher)</a:t>
            </a:r>
            <a:endParaRPr lang="en-US" sz="1600" dirty="0"/>
          </a:p>
        </p:txBody>
      </p:sp>
      <p:sp>
        <p:nvSpPr>
          <p:cNvPr id="23" name="Shape 20"/>
          <p:cNvSpPr/>
          <p:nvPr/>
        </p:nvSpPr>
        <p:spPr>
          <a:xfrm>
            <a:off x="6222444" y="6127313"/>
            <a:ext cx="7671911" cy="597694"/>
          </a:xfrm>
          <a:prstGeom prst="rect">
            <a:avLst/>
          </a:prstGeom>
          <a:solidFill>
            <a:srgbClr val="FFFFFF">
              <a:alpha val="4000"/>
            </a:srgbClr>
          </a:solidFill>
          <a:ln/>
        </p:spPr>
      </p:sp>
      <p:sp>
        <p:nvSpPr>
          <p:cNvPr id="24" name="Text 21"/>
          <p:cNvSpPr/>
          <p:nvPr/>
        </p:nvSpPr>
        <p:spPr>
          <a:xfrm>
            <a:off x="6430566" y="6259711"/>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RAM</a:t>
            </a:r>
            <a:endParaRPr lang="en-US" sz="1600" dirty="0"/>
          </a:p>
        </p:txBody>
      </p:sp>
      <p:sp>
        <p:nvSpPr>
          <p:cNvPr id="25" name="Text 22"/>
          <p:cNvSpPr/>
          <p:nvPr/>
        </p:nvSpPr>
        <p:spPr>
          <a:xfrm>
            <a:off x="10270331" y="6259711"/>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Minimum of 4 GB</a:t>
            </a:r>
            <a:endParaRPr lang="en-US" sz="1600" dirty="0"/>
          </a:p>
        </p:txBody>
      </p:sp>
      <p:sp>
        <p:nvSpPr>
          <p:cNvPr id="26" name="Shape 23"/>
          <p:cNvSpPr/>
          <p:nvPr/>
        </p:nvSpPr>
        <p:spPr>
          <a:xfrm>
            <a:off x="6222444" y="6725007"/>
            <a:ext cx="7671911" cy="930593"/>
          </a:xfrm>
          <a:prstGeom prst="rect">
            <a:avLst/>
          </a:prstGeom>
          <a:solidFill>
            <a:srgbClr val="000000">
              <a:alpha val="4000"/>
            </a:srgbClr>
          </a:solidFill>
          <a:ln/>
        </p:spPr>
      </p:sp>
      <p:sp>
        <p:nvSpPr>
          <p:cNvPr id="27" name="Text 24"/>
          <p:cNvSpPr/>
          <p:nvPr/>
        </p:nvSpPr>
        <p:spPr>
          <a:xfrm>
            <a:off x="6430566" y="6857405"/>
            <a:ext cx="3415903" cy="332899"/>
          </a:xfrm>
          <a:prstGeom prst="rect">
            <a:avLst/>
          </a:prstGeom>
          <a:noFill/>
          <a:ln/>
        </p:spPr>
        <p:txBody>
          <a:bodyPr wrap="non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Storage</a:t>
            </a:r>
            <a:endParaRPr lang="en-US" sz="1600" dirty="0"/>
          </a:p>
        </p:txBody>
      </p:sp>
      <p:sp>
        <p:nvSpPr>
          <p:cNvPr id="28" name="Text 25"/>
          <p:cNvSpPr/>
          <p:nvPr/>
        </p:nvSpPr>
        <p:spPr>
          <a:xfrm>
            <a:off x="10270331" y="6857405"/>
            <a:ext cx="3415903" cy="665798"/>
          </a:xfrm>
          <a:prstGeom prst="rect">
            <a:avLst/>
          </a:prstGeom>
          <a:noFill/>
          <a:ln/>
        </p:spPr>
        <p:txBody>
          <a:bodyPr wrap="square" lIns="0" tIns="0" rIns="0" bIns="0" rtlCol="0" anchor="t"/>
          <a:lstStyle/>
          <a:p>
            <a:pPr marL="0" indent="0">
              <a:lnSpc>
                <a:spcPts val="2600"/>
              </a:lnSpc>
              <a:buNone/>
            </a:pPr>
            <a:r>
              <a:rPr lang="en-US" sz="1600" dirty="0">
                <a:solidFill>
                  <a:srgbClr val="15213F"/>
                </a:solidFill>
                <a:latin typeface="Roboto" pitchFamily="34" charset="0"/>
                <a:ea typeface="Roboto" pitchFamily="34" charset="-122"/>
                <a:cs typeface="Roboto" pitchFamily="34" charset="-120"/>
              </a:rPr>
              <a:t>Minimum of 100 MB available disk space</a:t>
            </a:r>
            <a:endParaRPr lang="en-US" sz="1600" dirty="0"/>
          </a:p>
        </p:txBody>
      </p:sp>
      <p:sp>
        <p:nvSpPr>
          <p:cNvPr id="29" name="Rectangle 28">
            <a:extLst>
              <a:ext uri="{FF2B5EF4-FFF2-40B4-BE49-F238E27FC236}">
                <a16:creationId xmlns:a16="http://schemas.microsoft.com/office/drawing/2014/main" id="{89B6751B-4CF7-CB70-E5FD-0F2BF51FC23E}"/>
              </a:ext>
            </a:extLst>
          </p:cNvPr>
          <p:cNvSpPr/>
          <p:nvPr/>
        </p:nvSpPr>
        <p:spPr>
          <a:xfrm>
            <a:off x="12898192" y="7804597"/>
            <a:ext cx="1642056" cy="32391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32195"/>
            <a:ext cx="5486400" cy="8229600"/>
          </a:xfrm>
          <a:prstGeom prst="rect">
            <a:avLst/>
          </a:prstGeom>
        </p:spPr>
      </p:pic>
      <p:sp>
        <p:nvSpPr>
          <p:cNvPr id="3" name="Text 0"/>
          <p:cNvSpPr/>
          <p:nvPr/>
        </p:nvSpPr>
        <p:spPr>
          <a:xfrm>
            <a:off x="793790" y="2683073"/>
            <a:ext cx="6181130"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Results and Discussion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Railway Reservation System demonstrates a successful implementation of a simplified and efficient train reservation platform. The system's user-centric design and functional capabilities provide several valuable insights into its development, usability, and scope for further enhancement.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8208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3257B8"/>
                </a:solidFill>
                <a:latin typeface="Roboto Slab" pitchFamily="34" charset="0"/>
                <a:ea typeface="Roboto Slab" pitchFamily="34" charset="-122"/>
                <a:cs typeface="Roboto Slab" pitchFamily="34" charset="-120"/>
              </a:rPr>
              <a:t>Conclusion</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15213F"/>
                </a:solidFill>
                <a:latin typeface="Roboto" pitchFamily="34" charset="0"/>
                <a:ea typeface="Roboto" pitchFamily="34" charset="-122"/>
                <a:cs typeface="Roboto" pitchFamily="34" charset="-120"/>
              </a:rPr>
              <a:t>The Railway Reservation System successfully achieves its primary goal of providing a simple, functional, and efficient platform for booking train tickets. The user-friendly interface ensures that the booking process is intuitive and straightforward, while the tabular display of reservation data enhances administrative oversight. The system demonstrates reliable performance, handling multiple reservations without errors, and serves as a foundation for building more advanced reservation systems.</a:t>
            </a:r>
            <a:endParaRPr lang="en-US" sz="1750" dirty="0"/>
          </a:p>
        </p:txBody>
      </p:sp>
      <p:sp>
        <p:nvSpPr>
          <p:cNvPr id="5" name="Rectangle 4">
            <a:extLst>
              <a:ext uri="{FF2B5EF4-FFF2-40B4-BE49-F238E27FC236}">
                <a16:creationId xmlns:a16="http://schemas.microsoft.com/office/drawing/2014/main" id="{3BDFB661-A802-F594-8CA4-065C45A64AB0}"/>
              </a:ext>
            </a:extLst>
          </p:cNvPr>
          <p:cNvSpPr/>
          <p:nvPr/>
        </p:nvSpPr>
        <p:spPr>
          <a:xfrm>
            <a:off x="12878873" y="7798158"/>
            <a:ext cx="1661375" cy="34772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559</Words>
  <Application>Microsoft Office PowerPoint</Application>
  <PresentationFormat>Custom</PresentationFormat>
  <Paragraphs>57</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Roboto Medium</vt:lpstr>
      <vt:lpstr>Roboto Slab</vt:lpstr>
      <vt:lpstr>Roboto</vt:lpstr>
      <vt:lpstr>Arial</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deepikamanikandan45@outlook.com</cp:lastModifiedBy>
  <cp:revision>1</cp:revision>
  <dcterms:created xsi:type="dcterms:W3CDTF">2024-11-21T07:16:01Z</dcterms:created>
  <dcterms:modified xsi:type="dcterms:W3CDTF">2024-11-21T07:20:11Z</dcterms:modified>
</cp:coreProperties>
</file>